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51"/>
  </p:notesMasterIdLst>
  <p:handoutMasterIdLst>
    <p:handoutMasterId r:id="rId52"/>
  </p:handoutMasterIdLst>
  <p:sldIdLst>
    <p:sldId id="1485" r:id="rId4"/>
    <p:sldId id="1551" r:id="rId5"/>
    <p:sldId id="1851" r:id="rId6"/>
    <p:sldId id="1552" r:id="rId7"/>
    <p:sldId id="1795" r:id="rId8"/>
    <p:sldId id="1796" r:id="rId9"/>
    <p:sldId id="1797" r:id="rId10"/>
    <p:sldId id="1798" r:id="rId11"/>
    <p:sldId id="1799" r:id="rId12"/>
    <p:sldId id="1800" r:id="rId13"/>
    <p:sldId id="1801" r:id="rId14"/>
    <p:sldId id="1802" r:id="rId15"/>
    <p:sldId id="1803" r:id="rId16"/>
    <p:sldId id="1805" r:id="rId17"/>
    <p:sldId id="1806" r:id="rId18"/>
    <p:sldId id="1807" r:id="rId19"/>
    <p:sldId id="1808" r:id="rId20"/>
    <p:sldId id="1809" r:id="rId21"/>
    <p:sldId id="1810" r:id="rId22"/>
    <p:sldId id="1811" r:id="rId23"/>
    <p:sldId id="1812" r:id="rId24"/>
    <p:sldId id="1813" r:id="rId25"/>
    <p:sldId id="1814" r:id="rId26"/>
    <p:sldId id="1816" r:id="rId27"/>
    <p:sldId id="1817" r:id="rId28"/>
    <p:sldId id="1818" r:id="rId29"/>
    <p:sldId id="1819" r:id="rId30"/>
    <p:sldId id="1820" r:id="rId31"/>
    <p:sldId id="1821" r:id="rId32"/>
    <p:sldId id="1823" r:id="rId33"/>
    <p:sldId id="1841" r:id="rId34"/>
    <p:sldId id="1837" r:id="rId35"/>
    <p:sldId id="1833" r:id="rId36"/>
    <p:sldId id="1834" r:id="rId37"/>
    <p:sldId id="1835" r:id="rId38"/>
    <p:sldId id="1519" r:id="rId39"/>
    <p:sldId id="1845" r:id="rId40"/>
    <p:sldId id="1847" r:id="rId41"/>
    <p:sldId id="1848" r:id="rId42"/>
    <p:sldId id="1849" r:id="rId43"/>
    <p:sldId id="1690" r:id="rId44"/>
    <p:sldId id="1846" r:id="rId45"/>
    <p:sldId id="1850" r:id="rId46"/>
    <p:sldId id="1843" r:id="rId47"/>
    <p:sldId id="1844" r:id="rId48"/>
    <p:sldId id="1842" r:id="rId49"/>
    <p:sldId id="1532"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68" d="100"/>
          <a:sy n="68" d="100"/>
        </p:scale>
        <p:origin x="24" y="50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1/26/2018 10:40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1/26/2018 10:39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13</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14</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15</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16</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17</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18</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19</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20</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21</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22</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26</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27</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28</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54060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1/26/2018 10:39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1/26/2018 10:39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9</a:t>
            </a:fld>
            <a:endParaRPr lang="en-US" dirty="0"/>
          </a:p>
        </p:txBody>
      </p:sp>
    </p:spTree>
    <p:extLst>
      <p:ext uri="{BB962C8B-B14F-4D97-AF65-F5344CB8AC3E}">
        <p14:creationId xmlns:p14="http://schemas.microsoft.com/office/powerpoint/2010/main" val="1714798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26/01/2018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7"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2.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tmp"/><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microsoft.com/office/2007/relationships/hdphoto" Target="../media/hdphoto2.wdp"/><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27.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19.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slideLayout" Target="../slideLayouts/slideLayout20.xml"/><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oleObject" Target="../embeddings/oleObject1.bin"/><Relationship Id="rId15" Type="http://schemas.openxmlformats.org/officeDocument/2006/relationships/hyperlink" Target="https://www.videoindexer.ai/media/1b4b02616d/" TargetMode="External"/><Relationship Id="rId10" Type="http://schemas.openxmlformats.org/officeDocument/2006/relationships/image" Target="../media/image87.png"/><Relationship Id="rId4" Type="http://schemas.openxmlformats.org/officeDocument/2006/relationships/notesSlide" Target="../notesSlides/notesSlide34.xml"/><Relationship Id="rId9" Type="http://schemas.openxmlformats.org/officeDocument/2006/relationships/image" Target="../media/image86.png"/><Relationship Id="rId14" Type="http://schemas.openxmlformats.org/officeDocument/2006/relationships/hyperlink" Target="https://azure.microsoft.com/en-us/services/cognitive-services/fac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www.usergroup.tv/"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98.sv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26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Little Rock, Arkansas</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5" name="Rectangle 4">
            <a:extLst>
              <a:ext uri="{FF2B5EF4-FFF2-40B4-BE49-F238E27FC236}">
                <a16:creationId xmlns:a16="http://schemas.microsoft.com/office/drawing/2014/main" id="{D65994FD-5FD8-4D9B-9D0D-25F6842F0037}"/>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313EAB-AFBD-44FC-B96C-9C9A7416E5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8237" y="0"/>
            <a:ext cx="6218238" cy="6994525"/>
          </a:xfrm>
          <a:prstGeom prst="rect">
            <a:avLst/>
          </a:prstGeom>
          <a:solidFill>
            <a:srgbClr val="5F4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0C5C28-3276-4497-8BC1-366BAD074B8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5558" y="490845"/>
            <a:ext cx="2257220" cy="1917944"/>
          </a:xfrm>
          <a:prstGeom prst="rect">
            <a:avLst/>
          </a:prstGeom>
          <a:solidFill>
            <a:srgbClr val="D98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56CDE3-F9C5-4283-AD5F-6148D5AD83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82413" y="3579298"/>
            <a:ext cx="2257220" cy="2913953"/>
          </a:xfrm>
          <a:prstGeom prst="rect">
            <a:avLst/>
          </a:prstGeom>
          <a:solidFill>
            <a:srgbClr val="D98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A279C60-B3AB-4994-BBA4-00CB99B2FD2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232" y="495445"/>
            <a:ext cx="2247401" cy="29197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9976EB-B5B0-40FD-ABF3-AD6041BA59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898" y="2564658"/>
            <a:ext cx="2839706" cy="3928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2D13A27-BA7B-4AC1-BAF1-72B1496204F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9010" y="1735405"/>
            <a:ext cx="4663678" cy="0"/>
          </a:xfrm>
          <a:prstGeom prst="line">
            <a:avLst/>
          </a:prstGeom>
          <a:ln>
            <a:solidFill>
              <a:srgbClr val="5F4F3A"/>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4404CD-4ED4-4089-B3C3-D7C0018DCE4B}"/>
              </a:ext>
            </a:extLst>
          </p:cNvPr>
          <p:cNvPicPr>
            <a:picLocks noChangeAspect="1"/>
          </p:cNvPicPr>
          <p:nvPr/>
        </p:nvPicPr>
        <p:blipFill>
          <a:blip r:embed="rId3"/>
          <a:stretch>
            <a:fillRect/>
          </a:stretch>
        </p:blipFill>
        <p:spPr>
          <a:xfrm>
            <a:off x="9288221" y="3263503"/>
            <a:ext cx="2509059" cy="2509059"/>
          </a:xfrm>
          <a:prstGeom prst="rect">
            <a:avLst/>
          </a:prstGeom>
        </p:spPr>
      </p:pic>
      <p:pic>
        <p:nvPicPr>
          <p:cNvPr id="5" name="Picture 4">
            <a:extLst>
              <a:ext uri="{FF2B5EF4-FFF2-40B4-BE49-F238E27FC236}">
                <a16:creationId xmlns:a16="http://schemas.microsoft.com/office/drawing/2014/main" id="{9505101A-C641-49F9-8052-063A16E11BD1}"/>
              </a:ext>
            </a:extLst>
          </p:cNvPr>
          <p:cNvPicPr>
            <a:picLocks noChangeAspect="1"/>
          </p:cNvPicPr>
          <p:nvPr/>
        </p:nvPicPr>
        <p:blipFill>
          <a:blip r:embed="rId4"/>
          <a:stretch>
            <a:fillRect/>
          </a:stretch>
        </p:blipFill>
        <p:spPr>
          <a:xfrm>
            <a:off x="6850305" y="992317"/>
            <a:ext cx="1921436" cy="1921436"/>
          </a:xfrm>
          <a:prstGeom prst="rect">
            <a:avLst/>
          </a:prstGeom>
        </p:spPr>
      </p:pic>
      <p:sp>
        <p:nvSpPr>
          <p:cNvPr id="2" name="Title 1">
            <a:extLst>
              <a:ext uri="{FF2B5EF4-FFF2-40B4-BE49-F238E27FC236}">
                <a16:creationId xmlns:a16="http://schemas.microsoft.com/office/drawing/2014/main" id="{C55E0380-8EEA-4DEC-B34C-FD8EA6F3F749}"/>
              </a:ext>
            </a:extLst>
          </p:cNvPr>
          <p:cNvSpPr>
            <a:spLocks noGrp="1"/>
          </p:cNvSpPr>
          <p:nvPr>
            <p:ph type="title"/>
          </p:nvPr>
        </p:nvSpPr>
        <p:spPr>
          <a:xfrm>
            <a:off x="855007" y="372393"/>
            <a:ext cx="5081628" cy="1236449"/>
          </a:xfrm>
        </p:spPr>
        <p:txBody>
          <a:bodyPr vert="horz" lIns="91440" tIns="45720" rIns="91440" bIns="45720" rtlCol="0" anchor="b">
            <a:normAutofit/>
          </a:bodyPr>
          <a:lstStyle/>
          <a:p>
            <a:pPr defTabSz="914400"/>
            <a:r>
              <a:rPr lang="en-US" sz="4000">
                <a:solidFill>
                  <a:schemeClr val="tx1"/>
                </a:solidFill>
                <a:ea typeface="+mj-ea"/>
                <a:cs typeface="+mj-cs"/>
              </a:rPr>
              <a:t>Local Microsoft Account Team</a:t>
            </a:r>
          </a:p>
        </p:txBody>
      </p:sp>
      <p:sp>
        <p:nvSpPr>
          <p:cNvPr id="3" name="Text Placeholder 2">
            <a:extLst>
              <a:ext uri="{FF2B5EF4-FFF2-40B4-BE49-F238E27FC236}">
                <a16:creationId xmlns:a16="http://schemas.microsoft.com/office/drawing/2014/main" id="{29172938-05BA-46A9-9D93-661667472466}"/>
              </a:ext>
            </a:extLst>
          </p:cNvPr>
          <p:cNvSpPr>
            <a:spLocks noGrp="1"/>
          </p:cNvSpPr>
          <p:nvPr>
            <p:ph type="body" sz="quarter" idx="10"/>
          </p:nvPr>
        </p:nvSpPr>
        <p:spPr>
          <a:xfrm>
            <a:off x="855007" y="1901075"/>
            <a:ext cx="5081628" cy="4398855"/>
          </a:xfrm>
        </p:spPr>
        <p:txBody>
          <a:bodyPr vert="horz" lIns="91440" tIns="45720" rIns="91440" bIns="45720" rtlCol="0">
            <a:normAutofit/>
          </a:bodyPr>
          <a:lstStyle/>
          <a:p>
            <a:pPr defTabSz="914400">
              <a:buClr>
                <a:srgbClr val="5F4F3A"/>
              </a:buClr>
              <a:buFont typeface="Arial" panose="020B0604020202020204" pitchFamily="34" charset="0"/>
              <a:buChar char="•"/>
            </a:pPr>
            <a:r>
              <a:rPr lang="en-US" sz="2000">
                <a:solidFill>
                  <a:schemeClr val="tx1"/>
                </a:solidFill>
                <a:latin typeface="+mn-lt"/>
              </a:rPr>
              <a:t>Missy Roling – Enterprise Commercial Account Executive</a:t>
            </a:r>
          </a:p>
          <a:p>
            <a:pPr defTabSz="914400">
              <a:buClr>
                <a:srgbClr val="5F4F3A"/>
              </a:buClr>
              <a:buFont typeface="Arial" panose="020B0604020202020204" pitchFamily="34" charset="0"/>
              <a:buChar char="•"/>
            </a:pPr>
            <a:r>
              <a:rPr lang="en-US" sz="2000">
                <a:solidFill>
                  <a:schemeClr val="tx1"/>
                </a:solidFill>
                <a:latin typeface="+mn-lt"/>
              </a:rPr>
              <a:t>Chad Brown – Acct. Technology Strategist</a:t>
            </a:r>
          </a:p>
          <a:p>
            <a:pPr defTabSz="914400">
              <a:buClr>
                <a:srgbClr val="5F4F3A"/>
              </a:buClr>
              <a:buFont typeface="Arial" panose="020B0604020202020204" pitchFamily="34" charset="0"/>
              <a:buChar char="•"/>
            </a:pPr>
            <a:endParaRPr lang="en-US" sz="2000">
              <a:solidFill>
                <a:schemeClr val="tx1"/>
              </a:solidFill>
              <a:latin typeface="+mn-lt"/>
            </a:endParaRPr>
          </a:p>
        </p:txBody>
      </p:sp>
    </p:spTree>
    <p:extLst>
      <p:ext uri="{BB962C8B-B14F-4D97-AF65-F5344CB8AC3E}">
        <p14:creationId xmlns:p14="http://schemas.microsoft.com/office/powerpoint/2010/main" val="38119296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6612" cy="369332"/>
          </a:xfrm>
          <a:prstGeom prst="rect">
            <a:avLst/>
          </a:prstGeom>
        </p:spPr>
        <p:txBody>
          <a:bodyPr wrap="none">
            <a:spAutoFit/>
          </a:bodyPr>
          <a:lstStyle/>
          <a:p>
            <a:r>
              <a:rPr lang="en-US" dirty="0"/>
              <a:t>12:20 – 12:40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7"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14784" cy="369332"/>
          </a:xfrm>
          <a:prstGeom prst="rect">
            <a:avLst/>
          </a:prstGeom>
        </p:spPr>
        <p:txBody>
          <a:bodyPr wrap="none">
            <a:spAutoFit/>
          </a:bodyPr>
          <a:lstStyle/>
          <a:p>
            <a:r>
              <a:rPr lang="en-US" dirty="0"/>
              <a:t>12:40 – 1:00</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31802" cy="369332"/>
          </a:xfrm>
          <a:prstGeom prst="rect">
            <a:avLst/>
          </a:prstGeom>
        </p:spPr>
        <p:txBody>
          <a:bodyPr wrap="none">
            <a:spAutoFit/>
          </a:bodyPr>
          <a:lstStyle/>
          <a:p>
            <a:r>
              <a:rPr lang="en-US" dirty="0"/>
              <a:t>12:00 – 12:20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3375</Words>
  <Application>Microsoft Office PowerPoint</Application>
  <PresentationFormat>Custom</PresentationFormat>
  <Paragraphs>642</Paragraphs>
  <Slides>47</Slides>
  <Notes>47</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47</vt:i4>
      </vt:variant>
    </vt:vector>
  </HeadingPairs>
  <TitlesOfParts>
    <vt:vector size="59"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Local Microsoft Account Team</vt:lpstr>
      <vt:lpstr>Watch User Group presentations for FREE online! We now have over 700 presentations online  </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2018-01-26T16:44:30Z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